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0" r:id="rId1"/>
  </p:sldMasterIdLst>
  <p:sldIdLst>
    <p:sldId id="270" r:id="rId2"/>
    <p:sldId id="267" r:id="rId3"/>
    <p:sldId id="275" r:id="rId4"/>
    <p:sldId id="273" r:id="rId5"/>
    <p:sldId id="276" r:id="rId6"/>
    <p:sldId id="277" r:id="rId7"/>
    <p:sldId id="279" r:id="rId8"/>
    <p:sldId id="278" r:id="rId9"/>
    <p:sldId id="280" r:id="rId10"/>
    <p:sldId id="281" r:id="rId11"/>
    <p:sldId id="27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318"/>
    <p:restoredTop sz="96327"/>
  </p:normalViewPr>
  <p:slideViewPr>
    <p:cSldViewPr snapToGrid="0" snapToObjects="1">
      <p:cViewPr varScale="1">
        <p:scale>
          <a:sx n="87" d="100"/>
          <a:sy n="87" d="100"/>
        </p:scale>
        <p:origin x="224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589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263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163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233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117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67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44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337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072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99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644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3/21/22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Andrew Kent 7/6/2021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B180F1-3E9A-D440-827C-A54D09809434}"/>
              </a:ext>
            </a:extLst>
          </p:cNvPr>
          <p:cNvSpPr>
            <a:spLocks/>
          </p:cNvSpPr>
          <p:nvPr userDrawn="1"/>
        </p:nvSpPr>
        <p:spPr>
          <a:xfrm>
            <a:off x="225085" y="6136622"/>
            <a:ext cx="1375115" cy="519211"/>
          </a:xfrm>
          <a:prstGeom prst="rect">
            <a:avLst/>
          </a:prstGeom>
          <a:blipFill dpi="0" rotWithShape="1">
            <a:blip r:embed="rId13"/>
            <a:srcRect/>
            <a:stretch>
              <a:fillRect/>
            </a:stretch>
          </a:blipFill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028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F08261B-2FCE-5041-BBF5-A4B5D8F8E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386744"/>
            <a:ext cx="4486656" cy="1645920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500" dirty="0">
                <a:solidFill>
                  <a:srgbClr val="262626"/>
                </a:solidFill>
              </a:rPr>
              <a:t>HGCAL Hamburg Model Analysis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9FB9E8-24BD-4435-88BA-64B681D92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69F2DE1E-3308-4A45-B637-8BC1D75EB0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8630" y="101466"/>
            <a:ext cx="4099959" cy="3085218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18306F52-AC69-0548-931B-E4DD56D57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030" y="3671316"/>
            <a:ext cx="4818890" cy="204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32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496564-730F-4B45-A2DF-913EE229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10" y="797648"/>
            <a:ext cx="4223799" cy="111523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HGCAl</a:t>
            </a:r>
            <a:r>
              <a:rPr lang="en-US" dirty="0"/>
              <a:t> 2.6 back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(118 min)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3C608-C951-E14F-A8F9-507A74A14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4647" y="2834291"/>
            <a:ext cx="4579926" cy="1800966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80 minutes DIODE registers 5.30E+15 fluence (1 MeV n/cm^-2)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Equivalent annealing 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60C is 20.6 minutes</a:t>
            </a: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3CFA60D7-4CE1-7A46-BB1A-BAA5133D2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8" y="3274566"/>
            <a:ext cx="6096002" cy="3583434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31FC6D58-6A4D-F44C-A284-E217553CB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0"/>
            <a:ext cx="6096002" cy="327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347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4D75F-F8CB-224B-AD2A-B93F5B258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8069" y="623738"/>
            <a:ext cx="3797300" cy="1007738"/>
          </a:xfrm>
        </p:spPr>
        <p:txBody>
          <a:bodyPr>
            <a:normAutofit/>
          </a:bodyPr>
          <a:lstStyle/>
          <a:p>
            <a:r>
              <a:rPr lang="en-US" sz="2500" dirty="0"/>
              <a:t>Comments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09CBBA-8542-FC4F-B965-148CB0BB9796}"/>
              </a:ext>
            </a:extLst>
          </p:cNvPr>
          <p:cNvSpPr txBox="1">
            <a:spLocks/>
          </p:cNvSpPr>
          <p:nvPr/>
        </p:nvSpPr>
        <p:spPr>
          <a:xfrm>
            <a:off x="2502841" y="2038290"/>
            <a:ext cx="6843040" cy="405346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Difference between maximum and minimum estimated fluence during Hamburg analysis: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2.2 Front: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1.56E+15 vs.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1.46+15  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 Back: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3.99E+15 vs. 2.30E+15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Excellent Dep V estimates throughout analysis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initial estimates for DIODEHALF and DIODEQUARTER area, fluence estimates for same cutout are ~5% off for HALF and ~15% off for QUARTER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HGCAL 2.5 (86 minutes) both F and B’s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DepV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Decreasing w/ annealing analysis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123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496564-730F-4B45-A2DF-913EE229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10" y="509307"/>
            <a:ext cx="4223799" cy="111523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HGCAl</a:t>
            </a:r>
            <a:r>
              <a:rPr lang="en-US" dirty="0"/>
              <a:t> 2.2 Front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(43 min)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3F93C608-C951-E14F-A8F9-507A74A14E64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674646" y="2058869"/>
                <a:ext cx="4579926" cy="2431393"/>
              </a:xfrm>
            </p:spPr>
            <p:txBody>
              <a:bodyPr>
                <a:normAutofit/>
              </a:bodyPr>
              <a:lstStyle/>
              <a:p>
                <a:pPr marL="285750" indent="-285750" algn="l">
                  <a:buFont typeface="Arial" panose="020B0604020202020204" pitchFamily="34" charset="0"/>
                  <a:buChar char="•"/>
                </a:pPr>
                <a:r>
                  <a:rPr lang="en-US" sz="13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Fitted parameters include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30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130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sz="13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(beneficial annealing introduction rate),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300" i="1" dirty="0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1300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13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3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(reverse annealing introduction rate),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30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30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sz="13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(beneficial annealing time constant),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30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30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sz="13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(reverse annealing time constant),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30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300" i="1" smtClean="0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 sz="13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(stable damage) </a:t>
                </a:r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r>
                  <a:rPr lang="en-US" sz="13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~ 17 minutes DIODE registers 9.54E+14 fluence (1 MeV n/cm^-2)</a:t>
                </a:r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r>
                  <a:rPr lang="en-US" sz="130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Equivalent annealing </a:t>
                </a:r>
                <a:r>
                  <a:rPr lang="en-US" sz="13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60C is 504 minutes</a:t>
                </a:r>
                <a:endParaRPr lang="en-US" sz="130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 xmlns=""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3F93C608-C951-E14F-A8F9-507A74A14E6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674646" y="2058869"/>
                <a:ext cx="4579926" cy="2431393"/>
              </a:xfrm>
              <a:blipFill>
                <a:blip r:embed="rId2"/>
                <a:stretch>
                  <a:fillRect l="-277" t="-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63E0F7A3-AE95-8E4F-B412-8550620DB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8" y="4587153"/>
            <a:ext cx="5881134" cy="1130512"/>
          </a:xfrm>
          <a:prstGeom prst="rect">
            <a:avLst/>
          </a:prstGeom>
        </p:spPr>
      </p:pic>
      <p:pic>
        <p:nvPicPr>
          <p:cNvPr id="4" name="Picture 3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306CD928-3E6F-5549-AB91-5CC5A1F2E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274566"/>
            <a:ext cx="6096000" cy="3583433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C8F84AA1-FF92-8F4A-996D-3810FEFF91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0"/>
            <a:ext cx="6096000" cy="327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005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496564-730F-4B45-A2DF-913EE229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10" y="797648"/>
            <a:ext cx="4223799" cy="111523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HGCAl</a:t>
            </a:r>
            <a:r>
              <a:rPr lang="en-US" dirty="0"/>
              <a:t> 2.2 back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(43 min)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3C608-C951-E14F-A8F9-507A74A14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4647" y="2834291"/>
            <a:ext cx="4579926" cy="1800966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~ 90 minutes DIODE registers 1.35E+15 fluence (1 MeV n/cm^-2)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Equivalent annealing 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60C is 6.01 minutes</a:t>
            </a: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0899C0D1-71A6-FC4C-A85E-0C7B76D4F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274566"/>
            <a:ext cx="6096000" cy="3583433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D58C7B3E-A2AC-0645-86ED-DC361F984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96000" cy="327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826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496564-730F-4B45-A2DF-913EE229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09" y="722491"/>
            <a:ext cx="4223799" cy="101013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HGCAl</a:t>
            </a:r>
            <a:r>
              <a:rPr lang="en-US" dirty="0"/>
              <a:t> 2.3 Front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(86 min)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3C608-C951-E14F-A8F9-507A74A14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5054" y="2437776"/>
            <a:ext cx="4419111" cy="2302390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0 minutes DIODE registers 2.08E+15 fluence (1 MeV n/cm^-2)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able to make a fit to the Hamburg Model, because the front HGCAL cutout experience so much annealing during irradiation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Equivalent annealing at 60C: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Front: 374 min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Back: 5.62 min</a:t>
            </a:r>
          </a:p>
          <a:p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33664619-2C4D-1840-963A-47179C92A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0"/>
            <a:ext cx="6095999" cy="3170955"/>
          </a:xfrm>
        </p:spPr>
      </p:pic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F7487D10-DAB8-6B4B-AD4E-DCB19A8EA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170954"/>
            <a:ext cx="6096000" cy="368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7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496564-730F-4B45-A2DF-913EE229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09" y="575346"/>
            <a:ext cx="4223799" cy="101013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HGCAl</a:t>
            </a:r>
            <a:r>
              <a:rPr lang="en-US" dirty="0"/>
              <a:t> 2.3 back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(86 min)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3C608-C951-E14F-A8F9-507A74A14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5054" y="2248164"/>
            <a:ext cx="4419111" cy="1796872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~ 40 minutes DIODE registers 2.78E+15 fluence (1 MeV n/cm^-2)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Equivalent annealing at 60C: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Front: 374 min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Back: 5.62 min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6D61AA13-6D19-7949-9369-493DE39ED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60" y="4609836"/>
            <a:ext cx="5965371" cy="1172385"/>
          </a:xfrm>
          <a:prstGeom prst="rect">
            <a:avLst/>
          </a:prstGeom>
        </p:spPr>
      </p:pic>
      <p:pic>
        <p:nvPicPr>
          <p:cNvPr id="8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33664619-2C4D-1840-963A-47179C92A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0" y="0"/>
            <a:ext cx="6095999" cy="3170955"/>
          </a:xfrm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7CDC5F51-2F1B-0F4E-B66B-5A036D2EE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170954"/>
            <a:ext cx="6096000" cy="368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376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496564-730F-4B45-A2DF-913EE229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09" y="722491"/>
            <a:ext cx="4223799" cy="101013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HGCAl</a:t>
            </a:r>
            <a:r>
              <a:rPr lang="en-US" dirty="0"/>
              <a:t> 2.4 Back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(216 min)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3C608-C951-E14F-A8F9-507A74A14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5054" y="2437776"/>
            <a:ext cx="4419111" cy="2891870"/>
          </a:xfrm>
        </p:spPr>
        <p:txBody>
          <a:bodyPr>
            <a:normAutofit lnSpcReduction="1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0 minutes DIODE registers 1.84E+16 fluence (1 MeV n/cm^-2)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 HGCAL &amp; D0 Diodes Destroyed during Irradiation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Depletion Hit 1000 V’s for first two annealing steps, thus the overlapping data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able to make a fit to the Hamburg Model, because the back HGCAL cutout experience so much annealing during irradiation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Equivalent annealing at 60C: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Front: 106,709 min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Back: 27,252 min</a:t>
            </a:r>
          </a:p>
          <a:p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Content Placeholder 8" descr="Chart&#10;&#10;Description automatically generated">
            <a:extLst>
              <a:ext uri="{FF2B5EF4-FFF2-40B4-BE49-F238E27FC236}">
                <a16:creationId xmlns:a16="http://schemas.microsoft.com/office/drawing/2014/main" id="{23249B31-915D-3442-8E11-91B76268A5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"/>
            <a:ext cx="6096000" cy="3170954"/>
          </a:xfr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BEBD5762-EC16-204D-BE05-6BEA6BA62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170955"/>
            <a:ext cx="6096000" cy="368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810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496564-730F-4B45-A2DF-913EE229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09" y="722491"/>
            <a:ext cx="4223799" cy="101013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HGCAl</a:t>
            </a:r>
            <a:r>
              <a:rPr lang="en-US" dirty="0"/>
              <a:t> 2.5 Front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(86 min)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3C608-C951-E14F-A8F9-507A74A14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5052" y="2822989"/>
            <a:ext cx="4419111" cy="2302390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~60 minutes DIODE registers 2.81E+15 fluence (1 MeV n/cm^-2)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Equivalent annealing at 60C is 69.17 minutes</a:t>
            </a:r>
          </a:p>
          <a:p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 descr="Chart&#10;&#10;Description automatically generated with medium confidence">
            <a:extLst>
              <a:ext uri="{FF2B5EF4-FFF2-40B4-BE49-F238E27FC236}">
                <a16:creationId xmlns:a16="http://schemas.microsoft.com/office/drawing/2014/main" id="{E8239043-C87B-9A43-89A4-F8B695B6A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3170954"/>
            <a:ext cx="6095999" cy="3687045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BA0C4B96-80CA-8A46-A2B9-F78066A91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0"/>
            <a:ext cx="6096001" cy="317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138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496564-730F-4B45-A2DF-913EE229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10" y="797648"/>
            <a:ext cx="4223799" cy="111523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HGCAl</a:t>
            </a:r>
            <a:r>
              <a:rPr lang="en-US" dirty="0"/>
              <a:t> 2.5 back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(86 min)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3C608-C951-E14F-A8F9-507A74A14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4647" y="2834291"/>
            <a:ext cx="4579926" cy="1800966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~80 minutes DIODE registers 3.09E+15 fluence (1 MeV n/cm^-2)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Equivalent annealing 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60C is 11 minutes</a:t>
            </a: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D20B1B5D-B9B2-0046-B8CB-04BF4DF2B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8" y="3274566"/>
            <a:ext cx="6096001" cy="3583434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8F2EB384-3E9F-5A4F-B530-EE241B7F0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0"/>
            <a:ext cx="6096002" cy="327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975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496564-730F-4B45-A2DF-913EE229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09" y="722491"/>
            <a:ext cx="4223799" cy="101013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HGCAl</a:t>
            </a:r>
            <a:r>
              <a:rPr lang="en-US" dirty="0"/>
              <a:t> 2.6 Front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(118 min)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3C608-C951-E14F-A8F9-507A74A14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5052" y="2822989"/>
            <a:ext cx="4419111" cy="2302390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0 minutes DIODE registers 2.86E+15 fluence (1 MeV n/cm^-2)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Equivalent annealing at 60C is 739.3 minutes</a:t>
            </a:r>
          </a:p>
          <a:p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127347AC-D827-1548-B738-965F7ACBE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7" y="3170954"/>
            <a:ext cx="6096002" cy="3687046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E25704D0-7FB5-8442-9EEC-EF3789102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6" y="0"/>
            <a:ext cx="6096003" cy="317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69380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Custom 2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000000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{03C96078-9C4E-E94D-8860-1527333A327B}tf10001120</Template>
  <TotalTime>6410</TotalTime>
  <Words>517</Words>
  <Application>Microsoft Macintosh PowerPoint</Application>
  <PresentationFormat>Widescreen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Cambria Math</vt:lpstr>
      <vt:lpstr>Gill Sans MT</vt:lpstr>
      <vt:lpstr>Times New Roman</vt:lpstr>
      <vt:lpstr>Parcel</vt:lpstr>
      <vt:lpstr>HGCAL Hamburg Model Analysis</vt:lpstr>
      <vt:lpstr>HGCAl 2.2 Front   (43 min)</vt:lpstr>
      <vt:lpstr>HGCAl 2.2 back   (43 min)</vt:lpstr>
      <vt:lpstr>HGCAl 2.3 Front   (86 min)</vt:lpstr>
      <vt:lpstr>HGCAl 2.3 back   (86 min)</vt:lpstr>
      <vt:lpstr>HGCAl 2.4 Back   (216 min)</vt:lpstr>
      <vt:lpstr>HGCAl 2.5 Front   (86 min)</vt:lpstr>
      <vt:lpstr>HGCAl 2.5 back   (86 min)</vt:lpstr>
      <vt:lpstr>HGCAl 2.6 Front   (118 min)</vt:lpstr>
      <vt:lpstr>HGCAl 2.6 back   (118 min)</vt:lpstr>
      <vt:lpstr>Comments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Annealing Analysis of Pin Diodes</dc:title>
  <dc:creator>Kent, Andrew</dc:creator>
  <cp:lastModifiedBy>Kent, Andrew</cp:lastModifiedBy>
  <cp:revision>256</cp:revision>
  <dcterms:created xsi:type="dcterms:W3CDTF">2021-07-06T16:31:14Z</dcterms:created>
  <dcterms:modified xsi:type="dcterms:W3CDTF">2022-03-21T16:54:31Z</dcterms:modified>
</cp:coreProperties>
</file>

<file path=docProps/thumbnail.jpeg>
</file>